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9"/>
  </p:notesMasterIdLst>
  <p:handoutMasterIdLst>
    <p:handoutMasterId r:id="rId20"/>
  </p:handoutMasterIdLst>
  <p:sldIdLst>
    <p:sldId id="297" r:id="rId5"/>
    <p:sldId id="311" r:id="rId6"/>
    <p:sldId id="313" r:id="rId7"/>
    <p:sldId id="314" r:id="rId8"/>
    <p:sldId id="472" r:id="rId9"/>
    <p:sldId id="315" r:id="rId10"/>
    <p:sldId id="319" r:id="rId11"/>
    <p:sldId id="316" r:id="rId12"/>
    <p:sldId id="317" r:id="rId13"/>
    <p:sldId id="473" r:id="rId14"/>
    <p:sldId id="474" r:id="rId15"/>
    <p:sldId id="475" r:id="rId16"/>
    <p:sldId id="476" r:id="rId17"/>
    <p:sldId id="477" r:id="rId18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83">
          <p15:clr>
            <a:srgbClr val="A4A3A4"/>
          </p15:clr>
        </p15:guide>
        <p15:guide id="2" orient="horz" pos="2922">
          <p15:clr>
            <a:srgbClr val="A4A3A4"/>
          </p15:clr>
        </p15:guide>
        <p15:guide id="3" orient="horz" pos="3756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165">
          <p15:clr>
            <a:srgbClr val="A4A3A4"/>
          </p15:clr>
        </p15:guide>
        <p15:guide id="6" orient="horz" pos="4170">
          <p15:clr>
            <a:srgbClr val="A4A3A4"/>
          </p15:clr>
        </p15:guide>
        <p15:guide id="7" pos="462">
          <p15:clr>
            <a:srgbClr val="A4A3A4"/>
          </p15:clr>
        </p15:guide>
        <p15:guide id="8" pos="60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D"/>
    <a:srgbClr val="B0C831"/>
    <a:srgbClr val="AFD0CA"/>
    <a:srgbClr val="5FBBBA"/>
    <a:srgbClr val="606060"/>
    <a:srgbClr val="98CACA"/>
    <a:srgbClr val="B1D0C4"/>
    <a:srgbClr val="017C8E"/>
    <a:srgbClr val="95B7B3"/>
    <a:srgbClr val="9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092" autoAdjust="0"/>
    <p:restoredTop sz="89591" autoAdjust="0"/>
  </p:normalViewPr>
  <p:slideViewPr>
    <p:cSldViewPr snapToGrid="0">
      <p:cViewPr varScale="1">
        <p:scale>
          <a:sx n="48" d="100"/>
          <a:sy n="48" d="100"/>
        </p:scale>
        <p:origin x="48" y="260"/>
      </p:cViewPr>
      <p:guideLst>
        <p:guide orient="horz" pos="783"/>
        <p:guide orient="horz" pos="2922"/>
        <p:guide orient="horz" pos="3756"/>
        <p:guide orient="horz" pos="459"/>
        <p:guide orient="horz" pos="165"/>
        <p:guide orient="horz" pos="4170"/>
        <p:guide pos="462"/>
        <p:guide pos="60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11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rf\Minor\MiKo%20Arbeit%20-%20Dokumente\MB%204.0\_Sitzungen_Protokolle_Veranstaltungen\Beirat\3.%20Sitzung\PPP\Daten\MB4.0_Meldedaten_Facebook_19-11-1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8847021822704236"/>
          <c:y val="3.4267912772585667E-2"/>
          <c:w val="0.5798505083648029"/>
          <c:h val="0.8197696179238767"/>
        </c:manualLayout>
      </c:layout>
      <c:barChart>
        <c:barDir val="bar"/>
        <c:grouping val="clustered"/>
        <c:varyColors val="0"/>
        <c:ser>
          <c:idx val="0"/>
          <c:order val="0"/>
          <c:tx>
            <c:v>gemeldete Personen nach Staatsangehörigkeit in Deutschland (Stand 31.12.2018)</c:v>
          </c:tx>
          <c:spPr>
            <a:solidFill>
              <a:srgbClr val="AEC3D6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aseline="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Tabelle1!$A$10:$A$12</c:f>
              <c:strCache>
                <c:ptCount val="3"/>
                <c:pt idx="0">
                  <c:v>Rumänien/rumänisch</c:v>
                </c:pt>
                <c:pt idx="1">
                  <c:v>Polen/polnisch</c:v>
                </c:pt>
                <c:pt idx="2">
                  <c:v>Bulgarien/bulgarisch</c:v>
                </c:pt>
              </c:strCache>
            </c:strRef>
          </c:cat>
          <c:val>
            <c:numRef>
              <c:f>Tabelle1!$B$10:$B$12</c:f>
              <c:numCache>
                <c:formatCode>#,##0</c:formatCode>
                <c:ptCount val="3"/>
                <c:pt idx="0">
                  <c:v>696275</c:v>
                </c:pt>
                <c:pt idx="1">
                  <c:v>860145</c:v>
                </c:pt>
                <c:pt idx="2">
                  <c:v>337015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83-41A1-9379-2D5D6267D01E}"/>
            </c:ext>
          </c:extLst>
        </c:ser>
        <c:ser>
          <c:idx val="1"/>
          <c:order val="1"/>
          <c:tx>
            <c:v>Anzahl der Facebook-Nutzende, die diese Sprache in Deutschland nutzen (Stand 1.11.2019)</c:v>
          </c:tx>
          <c:spPr>
            <a:solidFill>
              <a:srgbClr val="4E7698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aseline="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Tabelle1!$A$10:$A$12</c:f>
              <c:strCache>
                <c:ptCount val="3"/>
                <c:pt idx="0">
                  <c:v>Rumänien/rumänisch</c:v>
                </c:pt>
                <c:pt idx="1">
                  <c:v>Polen/polnisch</c:v>
                </c:pt>
                <c:pt idx="2">
                  <c:v>Bulgarien/bulgarisch</c:v>
                </c:pt>
              </c:strCache>
            </c:strRef>
          </c:cat>
          <c:val>
            <c:numRef>
              <c:f>Tabelle1!$C$10:$C$12</c:f>
              <c:numCache>
                <c:formatCode>#,##0</c:formatCode>
                <c:ptCount val="3"/>
                <c:pt idx="0">
                  <c:v>600000</c:v>
                </c:pt>
                <c:pt idx="1">
                  <c:v>700000</c:v>
                </c:pt>
                <c:pt idx="2">
                  <c:v>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83-41A1-9379-2D5D6267D0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98360992"/>
        <c:axId val="898352288"/>
      </c:barChart>
      <c:catAx>
        <c:axId val="898360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98352288"/>
        <c:crosses val="autoZero"/>
        <c:auto val="1"/>
        <c:lblAlgn val="ctr"/>
        <c:lblOffset val="100"/>
        <c:noMultiLvlLbl val="0"/>
      </c:catAx>
      <c:valAx>
        <c:axId val="898352288"/>
        <c:scaling>
          <c:orientation val="minMax"/>
          <c:max val="1000000"/>
        </c:scaling>
        <c:delete val="0"/>
        <c:axPos val="b"/>
        <c:majorGridlines>
          <c:spPr>
            <a:ln w="3175">
              <a:solidFill>
                <a:sysClr val="window" lastClr="FFFFFF"/>
              </a:solidFill>
            </a:ln>
          </c:spPr>
        </c:majorGridlines>
        <c:numFmt formatCode="#,##0" sourceLinked="0"/>
        <c:majorTickMark val="out"/>
        <c:minorTickMark val="none"/>
        <c:tickLblPos val="none"/>
        <c:spPr>
          <a:ln w="3175">
            <a:noFill/>
          </a:ln>
        </c:spPr>
        <c:crossAx val="898360992"/>
        <c:crosses val="autoZero"/>
        <c:crossBetween val="between"/>
        <c:majorUnit val="5"/>
      </c:valAx>
      <c:spPr>
        <a:effectLst/>
      </c:spPr>
    </c:plotArea>
    <c:legend>
      <c:legendPos val="b"/>
      <c:layout>
        <c:manualLayout>
          <c:xMode val="edge"/>
          <c:yMode val="edge"/>
          <c:x val="2.1017431205081295E-2"/>
          <c:y val="0.87290095298502912"/>
          <c:w val="0.94849137315053877"/>
          <c:h val="0.1065990964965857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de-DE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Wie </a:t>
            </a:r>
            <a:r>
              <a:rPr lang="en-US" sz="1800" dirty="0" err="1"/>
              <a:t>bewerten</a:t>
            </a:r>
            <a:r>
              <a:rPr lang="en-US" sz="1800" dirty="0"/>
              <a:t> Sie </a:t>
            </a:r>
            <a:r>
              <a:rPr lang="en-US" sz="1800" dirty="0" err="1"/>
              <a:t>folgende</a:t>
            </a:r>
            <a:r>
              <a:rPr lang="en-US" sz="1800" dirty="0"/>
              <a:t> </a:t>
            </a:r>
            <a:r>
              <a:rPr lang="en-US" sz="1800" dirty="0" err="1"/>
              <a:t>Beratungs</a:t>
            </a:r>
            <a:r>
              <a:rPr lang="en-US" sz="1800" dirty="0"/>
              <a:t>- und </a:t>
            </a:r>
            <a:r>
              <a:rPr lang="en-US" sz="1800" dirty="0" err="1"/>
              <a:t>Unterstützungsangebote</a:t>
            </a:r>
            <a:r>
              <a:rPr lang="en-US" sz="1800" dirty="0"/>
              <a:t>?</a:t>
            </a:r>
          </a:p>
          <a:p>
            <a:pPr algn="ctr">
              <a:defRPr/>
            </a:pPr>
            <a:endParaRPr lang="en-US" sz="1000" baseline="0" dirty="0"/>
          </a:p>
          <a:p>
            <a:pPr algn="ctr">
              <a:defRPr/>
            </a:pPr>
            <a:r>
              <a:rPr lang="en-US" sz="1000" baseline="0" dirty="0" err="1"/>
              <a:t>Bundesweite</a:t>
            </a:r>
            <a:r>
              <a:rPr lang="en-US" sz="1000" baseline="0" dirty="0"/>
              <a:t> </a:t>
            </a:r>
            <a:r>
              <a:rPr lang="en-US" sz="1000" baseline="0" dirty="0" err="1"/>
              <a:t>Befragung</a:t>
            </a:r>
            <a:r>
              <a:rPr lang="en-US" sz="1000" baseline="0" dirty="0"/>
              <a:t> </a:t>
            </a:r>
            <a:r>
              <a:rPr lang="en-US" sz="1000" baseline="0" dirty="0" err="1"/>
              <a:t>unter</a:t>
            </a:r>
            <a:r>
              <a:rPr lang="en-US" sz="1000" baseline="0" dirty="0"/>
              <a:t> </a:t>
            </a:r>
            <a:r>
              <a:rPr lang="en-US" sz="1000" baseline="0" dirty="0" err="1"/>
              <a:t>Neuzugewanderten</a:t>
            </a:r>
            <a:r>
              <a:rPr lang="en-US" sz="1000" baseline="0" dirty="0"/>
              <a:t> </a:t>
            </a:r>
            <a:r>
              <a:rPr lang="en-US" sz="1000" baseline="0" dirty="0" err="1"/>
              <a:t>aus</a:t>
            </a:r>
            <a:r>
              <a:rPr lang="en-US" sz="1000" baseline="0" dirty="0"/>
              <a:t> der EU, </a:t>
            </a:r>
            <a:r>
              <a:rPr lang="en-US" sz="1000" baseline="0" dirty="0" err="1"/>
              <a:t>Drittstaaten</a:t>
            </a:r>
            <a:r>
              <a:rPr lang="en-US" sz="1000" baseline="0" dirty="0"/>
              <a:t> und </a:t>
            </a:r>
            <a:r>
              <a:rPr lang="en-US" sz="1000" baseline="0" dirty="0" err="1"/>
              <a:t>Asylherkunftsländern</a:t>
            </a:r>
            <a:r>
              <a:rPr lang="en-US" sz="1000" baseline="0" dirty="0"/>
              <a:t> </a:t>
            </a:r>
            <a:r>
              <a:rPr lang="en-US" sz="1000" baseline="0" dirty="0" err="1"/>
              <a:t>seit</a:t>
            </a:r>
            <a:r>
              <a:rPr lang="en-US" sz="1000" baseline="0" dirty="0"/>
              <a:t> 2009 © Minor 2019</a:t>
            </a:r>
            <a:endParaRPr lang="en-US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Bewertung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Tabelle1!$A$2:$A$17</c:f>
              <c:strCache>
                <c:ptCount val="8"/>
                <c:pt idx="0">
                  <c:v>Online-Arbeitsbörsen (n = 369)</c:v>
                </c:pt>
                <c:pt idx="1">
                  <c:v>Angebote in Sozialen Medien (n = 389)</c:v>
                </c:pt>
                <c:pt idx="2">
                  <c:v>Sprachschulen (n = 362)</c:v>
                </c:pt>
                <c:pt idx="3">
                  <c:v>Freunde und Verwandte (n = 424)</c:v>
                </c:pt>
                <c:pt idx="4">
                  <c:v>Online-Angebot der Arbeitsagentur (n = 305)</c:v>
                </c:pt>
                <c:pt idx="5">
                  <c:v>Migrationsberatungsstellen (n = 189)</c:v>
                </c:pt>
                <c:pt idx="6">
                  <c:v>Arbeitsagentur (n = 333)</c:v>
                </c:pt>
                <c:pt idx="7">
                  <c:v>Botschaft/Konsulat (n = 194)</c:v>
                </c:pt>
              </c:strCache>
            </c:strRef>
          </c:cat>
          <c:val>
            <c:numRef>
              <c:f>Tabelle1!$B$2:$B$17</c:f>
              <c:numCache>
                <c:formatCode>General</c:formatCode>
                <c:ptCount val="8"/>
                <c:pt idx="0">
                  <c:v>4.7</c:v>
                </c:pt>
                <c:pt idx="1">
                  <c:v>4.5</c:v>
                </c:pt>
                <c:pt idx="2">
                  <c:v>4.4000000000000004</c:v>
                </c:pt>
                <c:pt idx="3">
                  <c:v>4.2</c:v>
                </c:pt>
                <c:pt idx="4">
                  <c:v>3.8</c:v>
                </c:pt>
                <c:pt idx="5">
                  <c:v>3.5</c:v>
                </c:pt>
                <c:pt idx="6">
                  <c:v>3.5</c:v>
                </c:pt>
                <c:pt idx="7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74-47E3-AAB8-4BAB8C497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1221343"/>
        <c:axId val="464179247"/>
      </c:barChart>
      <c:catAx>
        <c:axId val="47122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4179247"/>
        <c:crosses val="autoZero"/>
        <c:auto val="1"/>
        <c:lblAlgn val="ctr"/>
        <c:lblOffset val="100"/>
        <c:noMultiLvlLbl val="0"/>
      </c:catAx>
      <c:valAx>
        <c:axId val="464179247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100" b="0" i="0" baseline="0" dirty="0">
                    <a:effectLst/>
                  </a:rPr>
                  <a:t>1 = gar nicht nützlich – 6 = sehr nützlich</a:t>
                </a:r>
                <a:endParaRPr lang="de-DE" sz="11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1221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0.76121</cdr:x>
      <cdr:y>0.8759</cdr:y>
    </cdr:from>
    <cdr:to>
      <cdr:x>0.87336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206490" y="72066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de-DE" sz="1100"/>
        </a:p>
      </cdr:txBody>
    </cdr:sp>
  </cdr:relSizeAnchor>
  <cdr:relSizeAnchor xmlns:cdr="http://schemas.openxmlformats.org/drawingml/2006/chartDrawing">
    <cdr:from>
      <cdr:x>0.27569</cdr:x>
      <cdr:y>0.18913</cdr:y>
    </cdr:from>
    <cdr:to>
      <cdr:x>0.35152</cdr:x>
      <cdr:y>0.2533</cdr:y>
    </cdr:to>
    <cdr:sp macro="" textlink="">
      <cdr:nvSpPr>
        <cdr:cNvPr id="3" name="Textfeld 2">
          <a:extLst xmlns:a="http://schemas.openxmlformats.org/drawingml/2006/main">
            <a:ext uri="{FF2B5EF4-FFF2-40B4-BE49-F238E27FC236}">
              <a16:creationId xmlns:a16="http://schemas.microsoft.com/office/drawing/2014/main" id="{B00A5641-3099-4C44-8A76-273106D01E52}"/>
            </a:ext>
          </a:extLst>
        </cdr:cNvPr>
        <cdr:cNvSpPr txBox="1"/>
      </cdr:nvSpPr>
      <cdr:spPr>
        <a:xfrm xmlns:a="http://schemas.openxmlformats.org/drawingml/2006/main">
          <a:off x="2348507" y="864096"/>
          <a:ext cx="645959" cy="293182"/>
        </a:xfrm>
        <a:prstGeom xmlns:a="http://schemas.openxmlformats.org/drawingml/2006/main" prst="rect">
          <a:avLst/>
        </a:prstGeom>
        <a:effectLst xmlns:a="http://schemas.openxmlformats.org/drawingml/2006/main">
          <a:glow rad="63500">
            <a:srgbClr val="BFD0DF">
              <a:alpha val="40000"/>
            </a:srgbClr>
          </a:glow>
          <a:outerShdw blurRad="50800" dist="38100" dir="8100000" algn="tr" rotWithShape="0">
            <a:srgbClr val="4D7598">
              <a:alpha val="40000"/>
            </a:srgb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 dirty="0"/>
            <a:t>58 %</a:t>
          </a:r>
        </a:p>
      </cdr:txBody>
    </cdr:sp>
  </cdr:relSizeAnchor>
  <cdr:relSizeAnchor xmlns:cdr="http://schemas.openxmlformats.org/drawingml/2006/chartDrawing">
    <cdr:from>
      <cdr:x>0.28741</cdr:x>
      <cdr:y>0.4639</cdr:y>
    </cdr:from>
    <cdr:to>
      <cdr:x>0.37271</cdr:x>
      <cdr:y>0.53609</cdr:y>
    </cdr:to>
    <cdr:sp macro="" textlink="">
      <cdr:nvSpPr>
        <cdr:cNvPr id="4" name="Textfeld 3">
          <a:extLst xmlns:a="http://schemas.openxmlformats.org/drawingml/2006/main">
            <a:ext uri="{FF2B5EF4-FFF2-40B4-BE49-F238E27FC236}">
              <a16:creationId xmlns:a16="http://schemas.microsoft.com/office/drawing/2014/main" id="{9E3B1FA5-021C-483C-B37D-8FCAF1B27498}"/>
            </a:ext>
          </a:extLst>
        </cdr:cNvPr>
        <cdr:cNvSpPr txBox="1"/>
      </cdr:nvSpPr>
      <cdr:spPr>
        <a:xfrm xmlns:a="http://schemas.openxmlformats.org/drawingml/2006/main">
          <a:off x="2448272" y="2119500"/>
          <a:ext cx="726631" cy="329823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8100000" algn="tr" rotWithShape="0">
            <a:srgbClr val="4D7598">
              <a:alpha val="40000"/>
            </a:srgb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 dirty="0"/>
            <a:t>81 %</a:t>
          </a:r>
        </a:p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0.2705</cdr:x>
      <cdr:y>0.74075</cdr:y>
    </cdr:from>
    <cdr:to>
      <cdr:x>0.35581</cdr:x>
      <cdr:y>0.82631</cdr:y>
    </cdr:to>
    <cdr:sp macro="" textlink="">
      <cdr:nvSpPr>
        <cdr:cNvPr id="5" name="Textfeld 4">
          <a:extLst xmlns:a="http://schemas.openxmlformats.org/drawingml/2006/main">
            <a:ext uri="{FF2B5EF4-FFF2-40B4-BE49-F238E27FC236}">
              <a16:creationId xmlns:a16="http://schemas.microsoft.com/office/drawing/2014/main" id="{BB5772EC-72FA-4D09-90B7-B528F98DEA8C}"/>
            </a:ext>
          </a:extLst>
        </cdr:cNvPr>
        <cdr:cNvSpPr txBox="1"/>
      </cdr:nvSpPr>
      <cdr:spPr>
        <a:xfrm xmlns:a="http://schemas.openxmlformats.org/drawingml/2006/main">
          <a:off x="2304256" y="3384376"/>
          <a:ext cx="726716" cy="390908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8100000" algn="tr" rotWithShape="0">
            <a:srgbClr val="4D7598">
              <a:alpha val="40000"/>
            </a:srgb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 dirty="0"/>
            <a:t>86 %</a:t>
          </a:r>
        </a:p>
        <a:p xmlns:a="http://schemas.openxmlformats.org/drawingml/2006/main">
          <a:endParaRPr lang="de-D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914" cy="51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01" tIns="44700" rIns="89401" bIns="44700" numCol="1" anchor="t" anchorCtr="0" compatLnSpc="1">
            <a:prstTxWarp prst="textNoShape">
              <a:avLst/>
            </a:prstTxWarp>
          </a:bodyPr>
          <a:lstStyle>
            <a:lvl1pPr defTabSz="894872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387" y="1"/>
            <a:ext cx="3076253" cy="51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01" tIns="44700" rIns="89401" bIns="44700" numCol="1" anchor="t" anchorCtr="0" compatLnSpc="1">
            <a:prstTxWarp prst="textNoShape">
              <a:avLst/>
            </a:prstTxWarp>
          </a:bodyPr>
          <a:lstStyle>
            <a:lvl1pPr algn="r" defTabSz="894872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3"/>
            <a:ext cx="3077914" cy="51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01" tIns="44700" rIns="89401" bIns="44700" numCol="1" anchor="b" anchorCtr="0" compatLnSpc="1">
            <a:prstTxWarp prst="textNoShape">
              <a:avLst/>
            </a:prstTxWarp>
          </a:bodyPr>
          <a:lstStyle>
            <a:lvl1pPr defTabSz="894872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387" y="9722883"/>
            <a:ext cx="3076253" cy="51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01" tIns="44700" rIns="89401" bIns="44700" numCol="1" anchor="b" anchorCtr="0" compatLnSpc="1">
            <a:prstTxWarp prst="textNoShape">
              <a:avLst/>
            </a:prstTxWarp>
          </a:bodyPr>
          <a:lstStyle>
            <a:lvl1pPr algn="r" defTabSz="894872">
              <a:defRPr sz="1200">
                <a:cs typeface="+mn-cs"/>
              </a:defRPr>
            </a:lvl1pPr>
          </a:lstStyle>
          <a:p>
            <a:pPr>
              <a:defRPr/>
            </a:pPr>
            <a:fld id="{BDF2DA32-46B7-4336-BF6D-52FA0161D1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676" cy="54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1" tIns="47375" rIns="94751" bIns="4737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759" y="0"/>
            <a:ext cx="3049676" cy="54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1" tIns="47375" rIns="94751" bIns="473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2800" y="779463"/>
            <a:ext cx="5516563" cy="381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406" y="4830279"/>
            <a:ext cx="5214016" cy="4599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1" tIns="47375" rIns="94751" bIns="47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0925"/>
            <a:ext cx="3049676" cy="46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1" tIns="47375" rIns="94751" bIns="4737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759" y="9740925"/>
            <a:ext cx="3049676" cy="46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1" tIns="47375" rIns="94751" bIns="473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1BBF9E1-F222-4D5B-9B0A-09946E30C3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46307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71554" indent="-296751" defTabSz="946307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87006" indent="-237401" defTabSz="946307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61808" indent="-237401" defTabSz="946307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136610" indent="-237401" defTabSz="946307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611412" indent="-237401" defTabSz="94630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3086214" indent="-237401" defTabSz="94630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561017" indent="-237401" defTabSz="94630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4035819" indent="-237401" defTabSz="94630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469D518-E6EB-400C-87C3-FE9955680055}" type="slidenum">
              <a:rPr lang="de-DE" sz="1200" smtClean="0"/>
              <a:pPr eaLnBrk="1" hangingPunct="1">
                <a:defRPr/>
              </a:pPr>
              <a:t>1</a:t>
            </a:fld>
            <a:endParaRPr lang="de-DE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„Beschäftigte“ im Sinne der Beschäftigungsstatistik der Bundesagentur für Arbeit sind sozialversicherungspflichtig und geringfügig Beschäftigte. prozentualen Anteil der sozialversicherungspflichtig Beschäftigten im Alter von 15 bis unter 65 Jahren an der gleichaltrigen Bevölkerung an.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BBF9E1-F222-4D5B-9B0A-09946E30C33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77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Grundlage dieser Statistik sind die </a:t>
            </a:r>
            <a:r>
              <a:rPr lang="de-DE" b="1" dirty="0"/>
              <a:t>Angaben, welche die Arbeitgeber im Meldeverfahren zur Sozialversicherung über ihre Beschäftigten machen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BBF9E1-F222-4D5B-9B0A-09946E30C33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54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Anteil ausgeübter Tätigkeiten an der Gesamtzahl aller sozialversicherungspflichtig Beschäftigten der jeweiligen Herkunftsgruppe (Stichtag 30.06.2018). Eigene Berechnungen und Darstellung nach Bundesagentur für Arbeit 2018 © Minor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BBF9E1-F222-4D5B-9B0A-09946E30C33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534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MB 4.0 - Gute Arbeit in Deutschland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11.06.2018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0F74BC-5DFC-084D-9E16-213419A3119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750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MB 4.0 - Gute Arbeit in Deutschland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11.06.2018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0F74BC-5DFC-084D-9E16-213419A3119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260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3BC9A91-AF37-4B57-9970-1C7A61B838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74830-AD4E-4297-A02C-99176782BAA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1DA5CCE-33E8-4CA3-A106-A3137E5F894B}"/>
              </a:ext>
            </a:extLst>
          </p:cNvPr>
          <p:cNvSpPr/>
          <p:nvPr userDrawn="1"/>
        </p:nvSpPr>
        <p:spPr>
          <a:xfrm>
            <a:off x="0" y="3520531"/>
            <a:ext cx="9906001" cy="832393"/>
          </a:xfrm>
          <a:prstGeom prst="rect">
            <a:avLst/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99CACA"/>
              </a:solidFill>
            </a:endParaRPr>
          </a:p>
        </p:txBody>
      </p:sp>
      <p:pic>
        <p:nvPicPr>
          <p:cNvPr id="6" name="Grafik 9" descr="balken_IQPPT_qualifizierung.bmp">
            <a:extLst>
              <a:ext uri="{FF2B5EF4-FFF2-40B4-BE49-F238E27FC236}">
                <a16:creationId xmlns:a16="http://schemas.microsoft.com/office/drawing/2014/main" id="{A5B2011D-398D-4A69-BA9C-B2C3B3ADB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r="93494" b="2616"/>
          <a:stretch/>
        </p:blipFill>
        <p:spPr bwMode="auto">
          <a:xfrm>
            <a:off x="0" y="4223062"/>
            <a:ext cx="644525" cy="12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039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8650" y="2124000"/>
            <a:ext cx="8420100" cy="147002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24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30000" y="31896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50000"/>
              </a:spcBef>
              <a:spcAft>
                <a:spcPct val="0"/>
              </a:spcAft>
              <a:buNone/>
              <a:defRPr lang="de-DE" sz="1800" kern="1200" dirty="0">
                <a:solidFill>
                  <a:schemeClr val="bg2">
                    <a:lumMod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091665DD-D571-4492-BCB7-02D83567EC4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28650" y="5767721"/>
            <a:ext cx="5489517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Das Förderprogramm „Integration durch Qualifizierung (IQ)“ wird durch das Bundesministerium für Arbeit und Soziales gefördert.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B854CE8-6329-40BA-B5CA-CCF351873C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17695" y="5964571"/>
            <a:ext cx="7120002" cy="71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8">
            <a:extLst>
              <a:ext uri="{FF2B5EF4-FFF2-40B4-BE49-F238E27FC236}">
                <a16:creationId xmlns:a16="http://schemas.microsoft.com/office/drawing/2014/main" id="{8DD81DB0-F40B-4153-82DE-569988D22B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43125" y="6038850"/>
            <a:ext cx="120967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Kooperation mit: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1414464"/>
            <a:ext cx="7723187" cy="557212"/>
          </a:xfrm>
          <a:prstGeom prst="rect">
            <a:avLst/>
          </a:prstGeom>
        </p:spPr>
        <p:txBody>
          <a:bodyPr/>
          <a:lstStyle>
            <a:lvl1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lang="de-DE" sz="20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000" y="2124000"/>
            <a:ext cx="7723425" cy="4183138"/>
          </a:xfrm>
          <a:prstGeom prst="rect">
            <a:avLst/>
          </a:prstGeom>
        </p:spPr>
        <p:txBody>
          <a:bodyPr/>
          <a:lstStyle>
            <a:lvl1pPr marL="0" indent="0" algn="l" defTabSz="957263" rtl="0" fontAlgn="base">
              <a:spcBef>
                <a:spcPts val="0"/>
              </a:spcBef>
              <a:spcAft>
                <a:spcPts val="600"/>
              </a:spcAft>
              <a:buClr>
                <a:srgbClr val="1261A9"/>
              </a:buClr>
              <a:buNone/>
              <a:defRPr lang="de-DE" sz="1800" kern="12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E3CE57F-3E20-4046-B8CE-CE502826262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000" y="2124001"/>
            <a:ext cx="7723425" cy="4183138"/>
          </a:xfrm>
          <a:prstGeom prst="rect">
            <a:avLst/>
          </a:prstGeom>
        </p:spPr>
        <p:txBody>
          <a:bodyPr/>
          <a:lstStyle>
            <a:lvl1pPr marL="180000" indent="-180000" algn="l" defTabSz="957263" rtl="0" fontAlgn="base">
              <a:spcBef>
                <a:spcPts val="600"/>
              </a:spcBef>
              <a:spcAft>
                <a:spcPct val="0"/>
              </a:spcAft>
              <a:buClr>
                <a:srgbClr val="99CACA"/>
              </a:buClr>
              <a:buFont typeface="Wingdings" pitchFamily="2" charset="2"/>
              <a:buChar char="§"/>
              <a:defRPr lang="de-DE" sz="1800" kern="12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540000" indent="-360000">
              <a:buClr>
                <a:srgbClr val="99CACA"/>
              </a:buClr>
              <a:buFont typeface="Arial" pitchFamily="34" charset="0"/>
              <a:buChar char="→"/>
              <a:defRPr lang="de-DE" sz="1800" kern="12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5pPr marL="810000" indent="-270000" algn="l" defTabSz="957263" rtl="0" fontAlgn="base">
              <a:spcBef>
                <a:spcPts val="500"/>
              </a:spcBef>
              <a:spcAft>
                <a:spcPct val="0"/>
              </a:spcAft>
              <a:buClr>
                <a:srgbClr val="99CACA"/>
              </a:buClr>
              <a:buFont typeface="Arial" pitchFamily="34" charset="0"/>
              <a:buChar char="»"/>
              <a:defRPr lang="de-DE" sz="1800" kern="12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4"/>
            <a:r>
              <a:rPr lang="de-DE" dirty="0"/>
              <a:t>Dritte Ebene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30238" y="1414464"/>
            <a:ext cx="7723187" cy="557212"/>
          </a:xfrm>
          <a:prstGeom prst="rect">
            <a:avLst/>
          </a:prstGeom>
        </p:spPr>
        <p:txBody>
          <a:bodyPr/>
          <a:lstStyle>
            <a:lvl1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lang="de-DE" sz="20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759C568-0496-43C5-94E1-024BC5BA41B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elplatzhalter 5"/>
          <p:cNvSpPr>
            <a:spLocks noGrp="1"/>
          </p:cNvSpPr>
          <p:nvPr>
            <p:ph type="title"/>
          </p:nvPr>
        </p:nvSpPr>
        <p:spPr bwMode="auto">
          <a:xfrm>
            <a:off x="630238" y="1408113"/>
            <a:ext cx="7723187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7356475" y="64039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3A774830-AD4E-4297-A02C-99176782BAA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1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630238" y="2124075"/>
            <a:ext cx="7723187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1" name="Text Box 8"/>
          <p:cNvSpPr txBox="1">
            <a:spLocks noChangeArrowheads="1"/>
          </p:cNvSpPr>
          <p:nvPr userDrawn="1"/>
        </p:nvSpPr>
        <p:spPr bwMode="auto">
          <a:xfrm>
            <a:off x="628650" y="6476970"/>
            <a:ext cx="68294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700" b="1" dirty="0"/>
              <a:t>Förderprogramm „Integration durch Qualifizierung (IQ)“  I  www.netzwerk-iq.de   </a:t>
            </a:r>
            <a:r>
              <a:rPr lang="de-DE" sz="700" dirty="0"/>
              <a:t>I   </a:t>
            </a:r>
            <a:r>
              <a:rPr lang="de-DE" sz="700" b="1" dirty="0"/>
              <a:t>2019 </a:t>
            </a:r>
          </a:p>
        </p:txBody>
      </p:sp>
      <p:pic>
        <p:nvPicPr>
          <p:cNvPr id="27" name="Grafik 9" descr="balken_IQPPT_qualifizierung.bmp">
            <a:extLst>
              <a:ext uri="{FF2B5EF4-FFF2-40B4-BE49-F238E27FC236}">
                <a16:creationId xmlns:a16="http://schemas.microsoft.com/office/drawing/2014/main" id="{4843E296-4788-40BC-8D21-6B55472F5F2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32400"/>
            <a:ext cx="9906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 Box 8">
            <a:extLst>
              <a:ext uri="{FF2B5EF4-FFF2-40B4-BE49-F238E27FC236}">
                <a16:creationId xmlns:a16="http://schemas.microsoft.com/office/drawing/2014/main" id="{CBD5E3DA-DB62-4E20-B1F6-FFB7CF2165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2938" y="893763"/>
            <a:ext cx="6829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Förderprogramm „Integration durch Qualifizierung (IQ)“ </a:t>
            </a:r>
          </a:p>
        </p:txBody>
      </p:sp>
      <p:pic>
        <p:nvPicPr>
          <p:cNvPr id="30" name="Grafik 29" descr="Beratung und Qualifizierung.jpg">
            <a:extLst>
              <a:ext uri="{FF2B5EF4-FFF2-40B4-BE49-F238E27FC236}">
                <a16:creationId xmlns:a16="http://schemas.microsoft.com/office/drawing/2014/main" id="{CBDAFD62-9A09-471F-B5F2-05BD1ADD4A6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/>
          <a:srcRect r="30844"/>
          <a:stretch>
            <a:fillRect/>
          </a:stretch>
        </p:blipFill>
        <p:spPr>
          <a:xfrm>
            <a:off x="7602093" y="245174"/>
            <a:ext cx="2303907" cy="512064"/>
          </a:xfrm>
          <a:prstGeom prst="rect">
            <a:avLst/>
          </a:prstGeom>
        </p:spPr>
      </p:pic>
      <p:sp>
        <p:nvSpPr>
          <p:cNvPr id="31" name="Text Box 20">
            <a:extLst>
              <a:ext uri="{FF2B5EF4-FFF2-40B4-BE49-F238E27FC236}">
                <a16:creationId xmlns:a16="http://schemas.microsoft.com/office/drawing/2014/main" id="{06CA4E63-023D-42EB-A23A-70F37C57C01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36357" y="870619"/>
            <a:ext cx="1098025" cy="25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www.netzwerk-iq.de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5" r:id="rId2"/>
    <p:sldLayoutId id="2147483716" r:id="rId3"/>
    <p:sldLayoutId id="2147483717" r:id="rId4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lang="de-DE" sz="2000" b="1" kern="1200" dirty="0">
          <a:solidFill>
            <a:schemeClr val="tx1"/>
          </a:solidFill>
          <a:latin typeface="Arial" charset="0"/>
          <a:ea typeface="+mn-ea"/>
          <a:cs typeface="+mn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179388" indent="-179388" algn="l" defTabSz="957263" rtl="0" eaLnBrk="0" fontAlgn="base" hangingPunct="0">
        <a:spcBef>
          <a:spcPts val="600"/>
        </a:spcBef>
        <a:spcAft>
          <a:spcPct val="0"/>
        </a:spcAft>
        <a:buClr>
          <a:srgbClr val="99C9C9"/>
        </a:buClr>
        <a:buFont typeface="Wingdings" pitchFamily="2" charset="2"/>
        <a:buChar char="§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1pPr>
      <a:lvl2pPr marL="539750" indent="-358775" algn="l" defTabSz="957263" rtl="0" eaLnBrk="0" fontAlgn="base" hangingPunct="0">
        <a:spcBef>
          <a:spcPts val="500"/>
        </a:spcBef>
        <a:spcAft>
          <a:spcPct val="0"/>
        </a:spcAft>
        <a:buClr>
          <a:srgbClr val="99C9C9"/>
        </a:buClr>
        <a:buFont typeface="Arial" charset="0"/>
        <a:buChar char="→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2pPr>
      <a:lvl3pPr marL="809625" indent="-269875" algn="l" defTabSz="957263" rtl="0" eaLnBrk="0" fontAlgn="base" hangingPunct="0">
        <a:spcBef>
          <a:spcPts val="500"/>
        </a:spcBef>
        <a:spcAft>
          <a:spcPct val="0"/>
        </a:spcAft>
        <a:buClr>
          <a:srgbClr val="99C9C9"/>
        </a:buClr>
        <a:buFont typeface="Arial" charset="0"/>
        <a:buChar char="»"/>
        <a:defRPr>
          <a:solidFill>
            <a:srgbClr val="606060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44500" y="4666649"/>
            <a:ext cx="6677025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Institut </a:t>
            </a:r>
            <a:r>
              <a:rPr lang="de-DE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français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Berlin, 1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0.12.2019</a:t>
            </a:r>
          </a:p>
          <a:p>
            <a:pPr eaLnBrk="1" hangingPunct="1">
              <a:spcBef>
                <a:spcPct val="50000"/>
              </a:spcBef>
              <a:defRPr/>
            </a:pPr>
            <a:endParaRPr lang="de-DE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764462" y="6388298"/>
            <a:ext cx="25812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www.netzwerk-iq.de</a:t>
            </a:r>
            <a:endParaRPr lang="de-DE" sz="1400" b="1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FA49B4B5-5FDF-4BA1-9C5B-EAAD7C994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1613118"/>
            <a:ext cx="9017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Fachtagung </a:t>
            </a:r>
          </a:p>
          <a:p>
            <a:r>
              <a:rPr lang="de-D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„Migrantinnen auf dem deutschen Arbeitsmarkt – spezifische Herausforderungen in Abhängigkeit von arbeitsmarktpolitischen Rahmenbedingungen“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BE70B3-C92D-4675-AEC8-FE4BC0645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Bedeutung der sozialen Medien unter Neuzugewanderten</a:t>
            </a:r>
            <a:endParaRPr lang="de-DE" dirty="0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E1982CE3-68C9-472F-BDF2-4AD0CD60A31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-303584" y="1700809"/>
          <a:ext cx="8518525" cy="456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0382C447-C204-4290-AF9A-68A8A1735E31}"/>
              </a:ext>
            </a:extLst>
          </p:cNvPr>
          <p:cNvSpPr/>
          <p:nvPr/>
        </p:nvSpPr>
        <p:spPr>
          <a:xfrm>
            <a:off x="6537176" y="1815548"/>
            <a:ext cx="2592288" cy="1613452"/>
          </a:xfrm>
          <a:prstGeom prst="rect">
            <a:avLst/>
          </a:prstGeom>
          <a:solidFill>
            <a:schemeClr val="bg1"/>
          </a:solidFill>
          <a:ln>
            <a:solidFill>
              <a:srgbClr val="4D75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700" dirty="0"/>
              <a:t>Durchschnittliche deutschsprachige Facebook-</a:t>
            </a:r>
          </a:p>
          <a:p>
            <a:pPr algn="ctr"/>
            <a:r>
              <a:rPr lang="de-DE" sz="1700" dirty="0"/>
              <a:t>Nutzungsrate in Deutschland: </a:t>
            </a:r>
          </a:p>
          <a:p>
            <a:pPr algn="ctr"/>
            <a:r>
              <a:rPr lang="de-DE" sz="1700" dirty="0"/>
              <a:t>39,7%</a:t>
            </a:r>
          </a:p>
        </p:txBody>
      </p:sp>
    </p:spTree>
    <p:extLst>
      <p:ext uri="{BB962C8B-B14F-4D97-AF65-F5344CB8AC3E}">
        <p14:creationId xmlns:p14="http://schemas.microsoft.com/office/powerpoint/2010/main" val="3573662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C3014-0666-4ADE-B3FA-9BC456ADC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Soziale Medien sind eine der wichtigsten Informationsquellen für Neuzugewanderte</a:t>
            </a:r>
          </a:p>
        </p:txBody>
      </p:sp>
      <p:graphicFrame>
        <p:nvGraphicFramePr>
          <p:cNvPr id="4" name="Inhaltsplatzhalter 9">
            <a:extLst>
              <a:ext uri="{FF2B5EF4-FFF2-40B4-BE49-F238E27FC236}">
                <a16:creationId xmlns:a16="http://schemas.microsoft.com/office/drawing/2014/main" id="{2F286509-1F82-4B6C-8812-52EBDE70B9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11356"/>
              </p:ext>
            </p:extLst>
          </p:nvPr>
        </p:nvGraphicFramePr>
        <p:xfrm>
          <a:off x="755651" y="2239617"/>
          <a:ext cx="8518525" cy="4069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2162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C0239F-EBB1-4596-BAB7-9678326B9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210" y="1205948"/>
            <a:ext cx="7928942" cy="649355"/>
          </a:xfrm>
        </p:spPr>
        <p:txBody>
          <a:bodyPr/>
          <a:lstStyle/>
          <a:p>
            <a:r>
              <a:rPr lang="pl-PL" dirty="0"/>
              <a:t>Geschlechterverteilung der </a:t>
            </a:r>
            <a:r>
              <a:rPr lang="de-DE" dirty="0"/>
              <a:t>Ratsuchende</a:t>
            </a:r>
            <a:r>
              <a:rPr lang="pl-PL" dirty="0"/>
              <a:t>n</a:t>
            </a:r>
            <a:r>
              <a:rPr lang="de-DE" dirty="0"/>
              <a:t> in sozialen Medien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7C872BF9-6B42-494C-86DF-96244F324E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6767" y="1739901"/>
            <a:ext cx="8516290" cy="456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73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C424D2-8FBA-47D2-AA96-31EB1C5BC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948" y="1232452"/>
            <a:ext cx="7460974" cy="739224"/>
          </a:xfrm>
        </p:spPr>
        <p:txBody>
          <a:bodyPr/>
          <a:lstStyle/>
          <a:p>
            <a:r>
              <a:rPr lang="de-DE" dirty="0"/>
              <a:t>Geschlechterverteilung der Ratsuchenden - Facebookseite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B0122A11-40C2-42B7-AE62-D5FB79C02F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522" y="1647769"/>
            <a:ext cx="6586585" cy="4660957"/>
          </a:xfrm>
        </p:spPr>
      </p:pic>
    </p:spTree>
    <p:extLst>
      <p:ext uri="{BB962C8B-B14F-4D97-AF65-F5344CB8AC3E}">
        <p14:creationId xmlns:p14="http://schemas.microsoft.com/office/powerpoint/2010/main" val="1160675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2CBB3-A786-4B59-8F3B-C52F18E2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Modellprojekt MB 4.0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B81903-2E2B-41F6-B0C4-B8F043155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MB 4.0 – Gute Arbeit in Deutschland – Beratung für neuzugewanderte Arbeitssuchende und Arbeitnehmende aus Polen, Rumänien und Bulgarien in den digitalen und sozialen Medien</a:t>
            </a:r>
          </a:p>
          <a:p>
            <a:r>
              <a:rPr lang="de-DE" dirty="0"/>
              <a:t>Gefördert von der Gleichbehandlungsstelle EU-Arbeitnehmer der Beauftragten der Bundesregierung für Migration, Flüchtlinge und Integration</a:t>
            </a:r>
          </a:p>
          <a:p>
            <a:r>
              <a:rPr lang="de-DE" dirty="0"/>
              <a:t>Laufzeit: 16.12.2017 – 31.12.2020</a:t>
            </a:r>
          </a:p>
          <a:p>
            <a:r>
              <a:rPr lang="de-DE" dirty="0"/>
              <a:t>Seit Juli 2019 neuer Schwerpunkt: 24-h-Betreuungskräfte</a:t>
            </a:r>
          </a:p>
          <a:p>
            <a:r>
              <a:rPr lang="de-DE" dirty="0"/>
              <a:t>Verlängerung/Erweiterung des Projekts geplant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846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2E55182-1D69-4478-8DED-E41059F6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Beschäftigungsquote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F01C5A-D1D0-4786-8F10-1442AE6AB9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9C568-0496-43C5-94E1-024BC5BA41B4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4FF5804-7882-49E7-AC2D-7DD629C38A80}"/>
              </a:ext>
            </a:extLst>
          </p:cNvPr>
          <p:cNvSpPr txBox="1"/>
          <p:nvPr/>
        </p:nvSpPr>
        <p:spPr>
          <a:xfrm>
            <a:off x="1005945" y="6026775"/>
            <a:ext cx="9016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Beschäftigungsquote nach Geschlecht. Stichtag 30.06.2018.</a:t>
            </a:r>
          </a:p>
          <a:p>
            <a:r>
              <a:rPr lang="de-DE" sz="1000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Eigene Darstellung nach Sonderauswertung der Bundesagentur für Arbeit © Minor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16DD6BF-2073-405F-976E-B63156E50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12" y="1877918"/>
            <a:ext cx="6336145" cy="405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21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32CBAC5-2DEC-49B2-93C2-377EE405D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7" y="1243187"/>
            <a:ext cx="7723187" cy="557212"/>
          </a:xfrm>
        </p:spPr>
        <p:txBody>
          <a:bodyPr/>
          <a:lstStyle/>
          <a:p>
            <a:r>
              <a:rPr lang="de-DE" dirty="0"/>
              <a:t>Qualifikationsniveau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CF2027-A2BF-41C1-9B68-A910477911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9C568-0496-43C5-94E1-024BC5BA41B4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8B20C45-1028-46DF-9F2E-73A65B18D99A}"/>
              </a:ext>
            </a:extLst>
          </p:cNvPr>
          <p:cNvSpPr txBox="1"/>
          <p:nvPr/>
        </p:nvSpPr>
        <p:spPr>
          <a:xfrm>
            <a:off x="931894" y="6003865"/>
            <a:ext cx="9016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2">
                    <a:lumMod val="75000"/>
                  </a:schemeClr>
                </a:solidFill>
              </a:rPr>
              <a:t>Berufsabschluss formal nach Geschlecht. Stichtag 30.06.2018.</a:t>
            </a:r>
          </a:p>
          <a:p>
            <a:r>
              <a:rPr lang="de-DE" sz="1000" dirty="0">
                <a:solidFill>
                  <a:schemeClr val="bg2">
                    <a:lumMod val="75000"/>
                  </a:schemeClr>
                </a:solidFill>
              </a:rPr>
              <a:t>Eigene Darstellung nach Sonderauswertung der Bundesagentur für Arbeit © Minor</a:t>
            </a:r>
            <a:endParaRPr lang="de-DE" sz="10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E00B8E27-7E6E-4173-8FCE-E42CEC3E87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94" y="1729503"/>
            <a:ext cx="7723187" cy="4169671"/>
          </a:xfrm>
        </p:spPr>
      </p:pic>
    </p:spTree>
    <p:extLst>
      <p:ext uri="{BB962C8B-B14F-4D97-AF65-F5344CB8AC3E}">
        <p14:creationId xmlns:p14="http://schemas.microsoft.com/office/powerpoint/2010/main" val="192493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B7137527-1B43-4758-B306-9733877892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45" y="1971676"/>
            <a:ext cx="6971771" cy="4183063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7BC7AC96-DC10-43A3-9A38-55825342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348" y="1373765"/>
            <a:ext cx="7723187" cy="557212"/>
          </a:xfrm>
        </p:spPr>
        <p:txBody>
          <a:bodyPr/>
          <a:lstStyle/>
          <a:p>
            <a:r>
              <a:rPr lang="de-DE" dirty="0"/>
              <a:t>Anforderungsniveau der Tätigkeiten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D24D5C-AC1B-438B-B704-F2420F55C3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9C568-0496-43C5-94E1-024BC5BA41B4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967A651-8D66-4B6B-BC90-3E0C170C0CCD}"/>
              </a:ext>
            </a:extLst>
          </p:cNvPr>
          <p:cNvSpPr txBox="1"/>
          <p:nvPr/>
        </p:nvSpPr>
        <p:spPr>
          <a:xfrm>
            <a:off x="1005945" y="6049685"/>
            <a:ext cx="8093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2">
                    <a:lumMod val="75000"/>
                  </a:schemeClr>
                </a:solidFill>
              </a:rPr>
              <a:t>Anforderungsniveau der ausgeübten Tätigkeiten nach Geschlecht. Stichtag 30.06.2018.</a:t>
            </a:r>
          </a:p>
          <a:p>
            <a:r>
              <a:rPr lang="de-DE" sz="1000" dirty="0">
                <a:solidFill>
                  <a:schemeClr val="bg2">
                    <a:lumMod val="75000"/>
                  </a:schemeClr>
                </a:solidFill>
              </a:rPr>
              <a:t>Eigene Darstellung nach Sonderauswertung der Bundesagentur für Arbeit © Minor</a:t>
            </a:r>
            <a:endParaRPr lang="de-DE" sz="10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523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038F6704-9B16-49A2-8340-6F64BD7E38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65" y="1533019"/>
            <a:ext cx="7602441" cy="456146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966A0A-7F15-43AF-BEEC-7DE19D31F4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9C568-0496-43C5-94E1-024BC5BA41B4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AC9E2062-5ACD-482B-BC7A-50B419C85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1189038"/>
            <a:ext cx="7723187" cy="557212"/>
          </a:xfrm>
        </p:spPr>
        <p:txBody>
          <a:bodyPr/>
          <a:lstStyle/>
          <a:p>
            <a:r>
              <a:rPr lang="de-DE" dirty="0"/>
              <a:t>Anforderungsniveau der Tätigkeiten: EU-Zugewanderte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22D1887-F50E-4564-BEFC-B07881FC003D}"/>
              </a:ext>
            </a:extLst>
          </p:cNvPr>
          <p:cNvSpPr txBox="1"/>
          <p:nvPr/>
        </p:nvSpPr>
        <p:spPr>
          <a:xfrm>
            <a:off x="1005945" y="6049685"/>
            <a:ext cx="8093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2">
                    <a:lumMod val="75000"/>
                  </a:schemeClr>
                </a:solidFill>
              </a:rPr>
              <a:t>Anforderungsniveau der ausgeübten Tätigkeiten nach Geschlecht und Herkunftsregion EU. Stichtag 30.06.2018.</a:t>
            </a:r>
          </a:p>
          <a:p>
            <a:r>
              <a:rPr lang="de-DE" sz="1000" dirty="0">
                <a:solidFill>
                  <a:schemeClr val="bg2">
                    <a:lumMod val="75000"/>
                  </a:schemeClr>
                </a:solidFill>
              </a:rPr>
              <a:t>Eigene Darstellung nach Sonderauswertung der Bundesagentur für Arbeit © Minor</a:t>
            </a:r>
            <a:endParaRPr lang="de-DE" sz="10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632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55583340-47FA-40FE-9B97-31DF5A048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Beschäftigungsart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1C5C7A-FEF6-408A-8B44-D8BD89CBE7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9C568-0496-43C5-94E1-024BC5BA41B4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18B2A73D-667C-4BDE-8106-F11CF4180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45" y="1940511"/>
            <a:ext cx="6971771" cy="4183063"/>
          </a:xfr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66060130-A3B1-4C9F-BBFA-86B36435E086}"/>
              </a:ext>
            </a:extLst>
          </p:cNvPr>
          <p:cNvSpPr txBox="1"/>
          <p:nvPr/>
        </p:nvSpPr>
        <p:spPr>
          <a:xfrm>
            <a:off x="1005945" y="6063990"/>
            <a:ext cx="9016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Beschäftigungsart nach Geschlecht. Stichtag 30.06.2018.</a:t>
            </a:r>
          </a:p>
          <a:p>
            <a:r>
              <a:rPr lang="de-DE" sz="1000" dirty="0">
                <a:solidFill>
                  <a:schemeClr val="bg2">
                    <a:lumMod val="75000"/>
                  </a:schemeClr>
                </a:solidFill>
              </a:rPr>
              <a:t>Eigene Darstellung nach Sonderauswertung der Bundesagentur für Arbeit © Minor</a:t>
            </a:r>
            <a:endParaRPr lang="de-DE" sz="10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014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0B0EDBDB-E6B5-4140-86FF-378F61CC7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46" y="1908234"/>
            <a:ext cx="7090489" cy="4254295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55583340-47FA-40FE-9B97-31DF5A048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Arbeitnehmerüberlassung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1C5C7A-FEF6-408A-8B44-D8BD89CBE7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9C568-0496-43C5-94E1-024BC5BA41B4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6060130-A3B1-4C9F-BBFA-86B36435E086}"/>
              </a:ext>
            </a:extLst>
          </p:cNvPr>
          <p:cNvSpPr txBox="1"/>
          <p:nvPr/>
        </p:nvSpPr>
        <p:spPr>
          <a:xfrm>
            <a:off x="1005945" y="6063990"/>
            <a:ext cx="9016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Beschäftige in Leiharbeit nach Geschlecht. Stichtag 30.06.2018.</a:t>
            </a:r>
          </a:p>
          <a:p>
            <a:r>
              <a:rPr lang="de-DE" sz="1000" dirty="0">
                <a:solidFill>
                  <a:schemeClr val="bg2">
                    <a:lumMod val="75000"/>
                  </a:schemeClr>
                </a:solidFill>
              </a:rPr>
              <a:t>Eigene Darstellung nach Sonderauswertung der Bundesagentur für Arbeit © Minor</a:t>
            </a:r>
            <a:endParaRPr lang="de-DE" sz="10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9832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3F35279-F868-44D3-82AE-70D5405B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Branchen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4DF7AD2-B57A-4188-A9BF-8B3A434AF4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9C568-0496-43C5-94E1-024BC5BA41B4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CB3F69DE-3708-4AFE-8406-64D8AD07B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7" y="1786724"/>
            <a:ext cx="6971771" cy="4183063"/>
          </a:xfr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7E09E90-8428-425F-97E6-75D0F232ABEA}"/>
              </a:ext>
            </a:extLst>
          </p:cNvPr>
          <p:cNvSpPr txBox="1"/>
          <p:nvPr/>
        </p:nvSpPr>
        <p:spPr>
          <a:xfrm>
            <a:off x="1076967" y="6003865"/>
            <a:ext cx="9016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Beschäftigung von Frauen nach Branchen. Stichtag 30.06.2018</a:t>
            </a:r>
          </a:p>
          <a:p>
            <a:r>
              <a:rPr lang="de-DE" sz="1000" dirty="0">
                <a:solidFill>
                  <a:schemeClr val="bg2">
                    <a:lumMod val="75000"/>
                  </a:schemeClr>
                </a:solidFill>
              </a:rPr>
              <a:t>Eigene Darstellung nach Sonderauswertung der Bundesagentur für Arbeit © Minor</a:t>
            </a:r>
            <a:endParaRPr lang="de-DE" sz="10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74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12028E27-9B03-4216-8060-2891BFEE1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45" y="1620747"/>
            <a:ext cx="6971771" cy="4183063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683A5E1-34E6-4A42-9A7E-F7CBE201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Entgelt nach Branchen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AC66D1-E128-4A28-B8F9-3FC5D6867D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9C568-0496-43C5-94E1-024BC5BA41B4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C8ABB1A-29D8-42D4-BEFB-9AF947C39BEC}"/>
              </a:ext>
            </a:extLst>
          </p:cNvPr>
          <p:cNvSpPr txBox="1"/>
          <p:nvPr/>
        </p:nvSpPr>
        <p:spPr>
          <a:xfrm>
            <a:off x="1005945" y="5849977"/>
            <a:ext cx="83244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Entgelte nach Branchen und Geschlecht. Stichtag 30.06.2018. </a:t>
            </a:r>
          </a:p>
          <a:p>
            <a:r>
              <a:rPr lang="de-DE" sz="10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Keine Daten zu Drittstaatsangehörigen und eingeschränkte Daten für Frauen aus nicht-europäischen Asylherkunftsländer verfügbar.</a:t>
            </a:r>
          </a:p>
          <a:p>
            <a:r>
              <a:rPr lang="de-DE" sz="1000" dirty="0">
                <a:solidFill>
                  <a:schemeClr val="bg2">
                    <a:lumMod val="75000"/>
                  </a:schemeClr>
                </a:solidFill>
              </a:rPr>
              <a:t>Eigene Darstellung nach Sonderauswertung der Bundesagentur für Arbeit © Minor</a:t>
            </a:r>
            <a:endParaRPr lang="de-DE" sz="10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139007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</a:spPr>
      <a:bodyPr anchor="ctr"/>
      <a:lstStyle>
        <a:defPPr algn="ctr">
          <a:defRPr dirty="0">
            <a:solidFill>
              <a:srgbClr val="99CAC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8B3A79DEDD5E42BA26914DF38B7DBA" ma:contentTypeVersion="12" ma:contentTypeDescription="Ein neues Dokument erstellen." ma:contentTypeScope="" ma:versionID="9d12b1676b26304e9b82966e6e573c3c">
  <xsd:schema xmlns:xsd="http://www.w3.org/2001/XMLSchema" xmlns:xs="http://www.w3.org/2001/XMLSchema" xmlns:p="http://schemas.microsoft.com/office/2006/metadata/properties" xmlns:ns2="db02ea27-43b1-464d-8fa7-6f20343fc81c" xmlns:ns3="6e7a3386-3807-4d76-9c09-8c36352a240b" targetNamespace="http://schemas.microsoft.com/office/2006/metadata/properties" ma:root="true" ma:fieldsID="10637130386d94f8885748a38fa78cda" ns2:_="" ns3:_="">
    <xsd:import namespace="db02ea27-43b1-464d-8fa7-6f20343fc81c"/>
    <xsd:import namespace="6e7a3386-3807-4d76-9c09-8c36352a24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02ea27-43b1-464d-8fa7-6f20343fc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7a3386-3807-4d76-9c09-8c36352a240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2EEF87-74D9-4D3E-89F0-1666FE4B5929}">
  <ds:schemaRefs>
    <ds:schemaRef ds:uri="http://www.w3.org/XML/1998/namespace"/>
    <ds:schemaRef ds:uri="6e7a3386-3807-4d76-9c09-8c36352a240b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db02ea27-43b1-464d-8fa7-6f20343fc81c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4DE6124-B2DA-4436-BAE3-A25817DCBFB5}"/>
</file>

<file path=customXml/itemProps3.xml><?xml version="1.0" encoding="utf-8"?>
<ds:datastoreItem xmlns:ds="http://schemas.openxmlformats.org/officeDocument/2006/customXml" ds:itemID="{207FFF4A-D64B-4200-9666-95A55A165A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457</Words>
  <Application>Microsoft Office PowerPoint</Application>
  <PresentationFormat>A4-Papier (210 x 297 mm)</PresentationFormat>
  <Paragraphs>70</Paragraphs>
  <Slides>14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Standarddesign</vt:lpstr>
      <vt:lpstr>PowerPoint-Präsentation</vt:lpstr>
      <vt:lpstr>Beschäftigungsquote</vt:lpstr>
      <vt:lpstr>Qualifikationsniveau</vt:lpstr>
      <vt:lpstr>Anforderungsniveau der Tätigkeiten</vt:lpstr>
      <vt:lpstr>Anforderungsniveau der Tätigkeiten: EU-Zugewanderte</vt:lpstr>
      <vt:lpstr>Beschäftigungsart</vt:lpstr>
      <vt:lpstr>Arbeitnehmerüberlassung</vt:lpstr>
      <vt:lpstr>Branchen</vt:lpstr>
      <vt:lpstr>Entgelt nach Branchen</vt:lpstr>
      <vt:lpstr>Bedeutung der sozialen Medien unter Neuzugewanderten</vt:lpstr>
      <vt:lpstr>Soziale Medien sind eine der wichtigsten Informationsquellen für Neuzugewanderte</vt:lpstr>
      <vt:lpstr>Geschlechterverteilung der Ratsuchenden in sozialen Medien</vt:lpstr>
      <vt:lpstr>Geschlechterverteilung der Ratsuchenden - Facebookseite</vt:lpstr>
      <vt:lpstr>Das Modellprojekt MB 4.0</vt:lpstr>
    </vt:vector>
  </TitlesOfParts>
  <Company>ZWH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</dc:title>
  <dc:creator>Reymann</dc:creator>
  <cp:lastModifiedBy>Ildikó Pallmann</cp:lastModifiedBy>
  <cp:revision>479</cp:revision>
  <cp:lastPrinted>2011-05-03T14:13:48Z</cp:lastPrinted>
  <dcterms:created xsi:type="dcterms:W3CDTF">2005-03-10T11:43:20Z</dcterms:created>
  <dcterms:modified xsi:type="dcterms:W3CDTF">2019-12-11T10:29:42Z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0x010100B58B3A79DEDD5E42BA26914DF38B7DBA</vt:lpwstr>
  </property>
</Properties>
</file>